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Montserrat"/>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2408840f96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2408840f96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243b27352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243b27352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2408840f96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2408840f96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2408840f96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2408840f96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2408840f96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2408840f96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408840f96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2408840f96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246fb96ba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246fb96ba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408840f96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408840f96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2408840f96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2408840f96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2408840f96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2408840f96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246fb96ba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246fb96ba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2408840f96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2408840f96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2408840f96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2408840f96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2408840f96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2408840f96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2408840f96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2408840f96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248b5f799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248b5f799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248b5f799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248b5f799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246fb96b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246fb96b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2408840f96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2408840f96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46fb96ba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46fb96ba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2408840f96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2408840f96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43b27352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43b27352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408840f9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2408840f9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408840f9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2408840f9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408840f96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408840f96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2408840f96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2408840f96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www.youtube.com/watch?v=qdkxXygc3rE" TargetMode="External"/><Relationship Id="rId4" Type="http://schemas.openxmlformats.org/officeDocument/2006/relationships/image" Target="../media/image21.jpg"/><Relationship Id="rId5"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ww.techtarget.com/searchstorage/definition/virtual-memory" TargetMode="Externa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9.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0.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2.pn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techtarget.com/searchstorage/definition/virtual-memory" TargetMode="External"/><Relationship Id="rId4" Type="http://schemas.openxmlformats.org/officeDocument/2006/relationships/hyperlink" Target="https://www.youtube.com/watch?v=qdkxXygc3rE" TargetMode="External"/><Relationship Id="rId5" Type="http://schemas.openxmlformats.org/officeDocument/2006/relationships/hyperlink" Target="https://www.geeksforgeeks.org/overlays-in-memory-management/" TargetMode="External"/><Relationship Id="rId6" Type="http://schemas.openxmlformats.org/officeDocument/2006/relationships/hyperlink" Target="https://www.technologyuk.net/computing/computer-software/operating-systems/memory-management.shtml" TargetMode="External"/><Relationship Id="rId7" Type="http://schemas.openxmlformats.org/officeDocument/2006/relationships/hyperlink" Target="https://www.geeksforgeeks.org/memory-management-in-operating-system/" TargetMode="External"/><Relationship Id="rId8" Type="http://schemas.openxmlformats.org/officeDocument/2006/relationships/hyperlink" Target="https://en.wikipedia.org/wiki/Phase-change_memor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6.png"/><Relationship Id="rId6"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Memory Management and Virtual Memory</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Evan Lee and Ryan Scott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Overlaying?</a:t>
            </a:r>
            <a:endParaRPr/>
          </a:p>
        </p:txBody>
      </p:sp>
      <p:sp>
        <p:nvSpPr>
          <p:cNvPr id="206" name="Google Shape;206;p22"/>
          <p:cNvSpPr txBox="1"/>
          <p:nvPr>
            <p:ph idx="1" type="body"/>
          </p:nvPr>
        </p:nvSpPr>
        <p:spPr>
          <a:xfrm>
            <a:off x="1221300" y="1796150"/>
            <a:ext cx="7038900" cy="29112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SzPts val="1600"/>
              <a:buChar char="●"/>
            </a:pPr>
            <a:r>
              <a:rPr b="1" lang="en" sz="1600"/>
              <a:t>Overlaying</a:t>
            </a:r>
            <a:r>
              <a:rPr lang="en" sz="1600"/>
              <a:t> is a technique to run a program that is bigger than the size of physical memory. </a:t>
            </a:r>
            <a:r>
              <a:rPr lang="en" sz="1600"/>
              <a:t>Whenever a process was running, it wouldn’t use the entire program at the same time, it instead only used some part of it (3).</a:t>
            </a:r>
            <a:endParaRPr sz="1600"/>
          </a:p>
          <a:p>
            <a:pPr indent="0" lvl="0" marL="45720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The concept of overlaying</a:t>
            </a:r>
            <a:r>
              <a:rPr lang="en" sz="1600"/>
              <a:t> centered around loading code in when you needed it, and unloading (replacing) it when you were done (3).</a:t>
            </a:r>
            <a:endParaRPr sz="1600"/>
          </a:p>
          <a:p>
            <a:pPr indent="0" lvl="0" marL="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A </a:t>
            </a:r>
            <a:r>
              <a:rPr lang="en" sz="1600"/>
              <a:t>lot of knowledge and effort was required on the programmer’s end to make overlaying work properly.</a:t>
            </a:r>
            <a:endParaRPr/>
          </a:p>
        </p:txBody>
      </p:sp>
      <p:pic>
        <p:nvPicPr>
          <p:cNvPr id="207" name="Google Shape;207;p22"/>
          <p:cNvPicPr preferRelativeResize="0"/>
          <p:nvPr/>
        </p:nvPicPr>
        <p:blipFill>
          <a:blip r:embed="rId3">
            <a:alphaModFix/>
          </a:blip>
          <a:stretch>
            <a:fillRect/>
          </a:stretch>
        </p:blipFill>
        <p:spPr>
          <a:xfrm>
            <a:off x="5563700" y="170448"/>
            <a:ext cx="2461150" cy="15911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 of Overlaying (5)</a:t>
            </a:r>
            <a:endParaRPr/>
          </a:p>
        </p:txBody>
      </p:sp>
      <p:sp>
        <p:nvSpPr>
          <p:cNvPr id="213" name="Google Shape;213;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4" name="Google Shape;214;p23"/>
          <p:cNvPicPr preferRelativeResize="0"/>
          <p:nvPr/>
        </p:nvPicPr>
        <p:blipFill>
          <a:blip r:embed="rId3">
            <a:alphaModFix/>
          </a:blip>
          <a:stretch>
            <a:fillRect/>
          </a:stretch>
        </p:blipFill>
        <p:spPr>
          <a:xfrm>
            <a:off x="1297500" y="1104725"/>
            <a:ext cx="6766725" cy="3383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Pros and Cons of Overlaying</a:t>
            </a:r>
            <a:endParaRPr/>
          </a:p>
        </p:txBody>
      </p:sp>
      <p:sp>
        <p:nvSpPr>
          <p:cNvPr id="220" name="Google Shape;220;p24"/>
          <p:cNvSpPr txBox="1"/>
          <p:nvPr>
            <p:ph idx="1" type="body"/>
          </p:nvPr>
        </p:nvSpPr>
        <p:spPr>
          <a:xfrm>
            <a:off x="1052550" y="4220600"/>
            <a:ext cx="7038900" cy="689400"/>
          </a:xfrm>
          <a:prstGeom prst="rect">
            <a:avLst/>
          </a:prstGeom>
        </p:spPr>
        <p:txBody>
          <a:bodyPr anchorCtr="0" anchor="t" bIns="91425" lIns="91425" spcFirstLastPara="1" rIns="91425" wrap="square" tIns="91425">
            <a:normAutofit fontScale="85000"/>
          </a:bodyPr>
          <a:lstStyle/>
          <a:p>
            <a:pPr indent="-314960" lvl="0" marL="457200" rtl="0" algn="l">
              <a:spcBef>
                <a:spcPts val="0"/>
              </a:spcBef>
              <a:spcAft>
                <a:spcPts val="0"/>
              </a:spcAft>
              <a:buSzPct val="100000"/>
              <a:buChar char="●"/>
            </a:pPr>
            <a:r>
              <a:rPr lang="en" sz="1600"/>
              <a:t>Sufficient to say, it was a difficult and tedious task; a more simple and reliable way to handle this problem was needed. This paved the way for </a:t>
            </a:r>
            <a:r>
              <a:rPr b="1" lang="en" sz="1600"/>
              <a:t>Virtual Memory</a:t>
            </a:r>
            <a:r>
              <a:rPr lang="en" sz="1600"/>
              <a:t>.</a:t>
            </a:r>
            <a:endParaRPr/>
          </a:p>
        </p:txBody>
      </p:sp>
      <p:sp>
        <p:nvSpPr>
          <p:cNvPr id="221" name="Google Shape;221;p24"/>
          <p:cNvSpPr txBox="1"/>
          <p:nvPr>
            <p:ph idx="1" type="body"/>
          </p:nvPr>
        </p:nvSpPr>
        <p:spPr>
          <a:xfrm>
            <a:off x="1037750" y="1358200"/>
            <a:ext cx="3447000" cy="2663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a:t>Pros:</a:t>
            </a:r>
            <a:endParaRPr sz="2000"/>
          </a:p>
          <a:p>
            <a:pPr indent="-330200" lvl="0" marL="457200" rtl="0" algn="l">
              <a:spcBef>
                <a:spcPts val="1200"/>
              </a:spcBef>
              <a:spcAft>
                <a:spcPts val="0"/>
              </a:spcAft>
              <a:buSzPts val="1600"/>
              <a:buChar char="●"/>
            </a:pPr>
            <a:r>
              <a:rPr lang="en" sz="1600"/>
              <a:t>Reduces memory requirements</a:t>
            </a:r>
            <a:endParaRPr sz="1600"/>
          </a:p>
          <a:p>
            <a:pPr indent="-330200" lvl="0" marL="457200" rtl="0" algn="l">
              <a:spcBef>
                <a:spcPts val="0"/>
              </a:spcBef>
              <a:spcAft>
                <a:spcPts val="0"/>
              </a:spcAft>
              <a:buSzPts val="1600"/>
              <a:buChar char="●"/>
            </a:pPr>
            <a:r>
              <a:rPr lang="en" sz="1600"/>
              <a:t>Reduces time requirement</a:t>
            </a:r>
            <a:endParaRPr sz="1600"/>
          </a:p>
        </p:txBody>
      </p:sp>
      <p:sp>
        <p:nvSpPr>
          <p:cNvPr id="222" name="Google Shape;222;p24"/>
          <p:cNvSpPr txBox="1"/>
          <p:nvPr>
            <p:ph idx="1" type="body"/>
          </p:nvPr>
        </p:nvSpPr>
        <p:spPr>
          <a:xfrm>
            <a:off x="4572000" y="1358200"/>
            <a:ext cx="3764400" cy="2663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a:t>Cons:</a:t>
            </a:r>
            <a:endParaRPr sz="2000"/>
          </a:p>
          <a:p>
            <a:pPr indent="-330200" lvl="0" marL="457200" rtl="0" algn="l">
              <a:spcBef>
                <a:spcPts val="1200"/>
              </a:spcBef>
              <a:spcAft>
                <a:spcPts val="0"/>
              </a:spcAft>
              <a:buSzPts val="1600"/>
              <a:buChar char="●"/>
            </a:pPr>
            <a:r>
              <a:rPr lang="en" sz="1600"/>
              <a:t>Overlap map must be specified by programmer</a:t>
            </a:r>
            <a:endParaRPr sz="1600"/>
          </a:p>
          <a:p>
            <a:pPr indent="-330200" lvl="0" marL="457200" rtl="0" algn="l">
              <a:spcBef>
                <a:spcPts val="0"/>
              </a:spcBef>
              <a:spcAft>
                <a:spcPts val="0"/>
              </a:spcAft>
              <a:buSzPts val="1600"/>
              <a:buChar char="●"/>
            </a:pPr>
            <a:r>
              <a:rPr lang="en" sz="1600"/>
              <a:t>Programmer must know the process’ memory requirement</a:t>
            </a:r>
            <a:endParaRPr sz="1600"/>
          </a:p>
          <a:p>
            <a:pPr indent="-330200" lvl="0" marL="457200" rtl="0" algn="l">
              <a:spcBef>
                <a:spcPts val="0"/>
              </a:spcBef>
              <a:spcAft>
                <a:spcPts val="0"/>
              </a:spcAft>
              <a:buSzPts val="1600"/>
              <a:buChar char="●"/>
            </a:pPr>
            <a:r>
              <a:rPr lang="en" sz="1600"/>
              <a:t>Overlapping REQUIRES modular disjointed code</a:t>
            </a:r>
            <a:endParaRPr sz="1600"/>
          </a:p>
          <a:p>
            <a:pPr indent="-330200" lvl="0" marL="457200" rtl="0" algn="l">
              <a:spcBef>
                <a:spcPts val="0"/>
              </a:spcBef>
              <a:spcAft>
                <a:spcPts val="0"/>
              </a:spcAft>
              <a:buSzPts val="1600"/>
              <a:buChar char="●"/>
            </a:pPr>
            <a:r>
              <a:rPr lang="en" sz="1600"/>
              <a:t>Complicates design and structures</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Demand Paging?</a:t>
            </a:r>
            <a:endParaRPr/>
          </a:p>
        </p:txBody>
      </p:sp>
      <p:sp>
        <p:nvSpPr>
          <p:cNvPr id="228" name="Google Shape;228;p25"/>
          <p:cNvSpPr txBox="1"/>
          <p:nvPr>
            <p:ph idx="1" type="body"/>
          </p:nvPr>
        </p:nvSpPr>
        <p:spPr>
          <a:xfrm>
            <a:off x="341550" y="1818475"/>
            <a:ext cx="6249600" cy="2717100"/>
          </a:xfrm>
          <a:prstGeom prst="rect">
            <a:avLst/>
          </a:prstGeom>
        </p:spPr>
        <p:txBody>
          <a:bodyPr anchorCtr="0" anchor="t" bIns="91425" lIns="91425" spcFirstLastPara="1" rIns="91425" wrap="square" tIns="91425">
            <a:normAutofit fontScale="77500"/>
          </a:bodyPr>
          <a:lstStyle/>
          <a:p>
            <a:pPr indent="-302418" lvl="0" marL="457200" rtl="0" algn="l">
              <a:spcBef>
                <a:spcPts val="0"/>
              </a:spcBef>
              <a:spcAft>
                <a:spcPts val="0"/>
              </a:spcAft>
              <a:buSzPct val="100000"/>
              <a:buChar char="-"/>
            </a:pPr>
            <a:r>
              <a:rPr lang="en" sz="1500"/>
              <a:t>Will only bring pages from secondary memory into main memory if the process executing demands it</a:t>
            </a:r>
            <a:endParaRPr sz="1500"/>
          </a:p>
          <a:p>
            <a:pPr indent="0" lvl="0" marL="0" rtl="0" algn="l">
              <a:spcBef>
                <a:spcPts val="1200"/>
              </a:spcBef>
              <a:spcAft>
                <a:spcPts val="0"/>
              </a:spcAft>
              <a:buNone/>
            </a:pPr>
            <a:r>
              <a:t/>
            </a:r>
            <a:endParaRPr sz="1500"/>
          </a:p>
          <a:p>
            <a:pPr indent="-302418" lvl="0" marL="457200" rtl="0" algn="l">
              <a:spcBef>
                <a:spcPts val="1200"/>
              </a:spcBef>
              <a:spcAft>
                <a:spcPts val="0"/>
              </a:spcAft>
              <a:buSzPct val="100000"/>
              <a:buChar char="-"/>
            </a:pPr>
            <a:r>
              <a:rPr lang="en" sz="1500"/>
              <a:t>Does not load pages in advance into main memory</a:t>
            </a:r>
            <a:endParaRPr sz="1500"/>
          </a:p>
          <a:p>
            <a:pPr indent="0" lvl="0" marL="0" rtl="0" algn="l">
              <a:spcBef>
                <a:spcPts val="1200"/>
              </a:spcBef>
              <a:spcAft>
                <a:spcPts val="0"/>
              </a:spcAft>
              <a:buNone/>
            </a:pPr>
            <a:r>
              <a:t/>
            </a:r>
            <a:endParaRPr sz="1500"/>
          </a:p>
          <a:p>
            <a:pPr indent="-302418" lvl="0" marL="457200" rtl="0" algn="l">
              <a:spcBef>
                <a:spcPts val="1200"/>
              </a:spcBef>
              <a:spcAft>
                <a:spcPts val="0"/>
              </a:spcAft>
              <a:buSzPct val="100000"/>
              <a:buChar char="-"/>
            </a:pPr>
            <a:r>
              <a:rPr lang="en" sz="1500"/>
              <a:t>Great for time sharing systems because it keeps the most clutter out of main memory</a:t>
            </a:r>
            <a:endParaRPr sz="1500"/>
          </a:p>
          <a:p>
            <a:pPr indent="0" lvl="0" marL="0" rtl="0" algn="l">
              <a:spcBef>
                <a:spcPts val="1200"/>
              </a:spcBef>
              <a:spcAft>
                <a:spcPts val="0"/>
              </a:spcAft>
              <a:buNone/>
            </a:pPr>
            <a:r>
              <a:t/>
            </a:r>
            <a:endParaRPr sz="1500"/>
          </a:p>
          <a:p>
            <a:pPr indent="-302418" lvl="0" marL="457200" rtl="0" algn="l">
              <a:spcBef>
                <a:spcPts val="1200"/>
              </a:spcBef>
              <a:spcAft>
                <a:spcPts val="0"/>
              </a:spcAft>
              <a:buSzPct val="100000"/>
              <a:buChar char="-"/>
            </a:pPr>
            <a:r>
              <a:rPr lang="en" sz="1500"/>
              <a:t>Takes up more memory to add the page map table</a:t>
            </a:r>
            <a:endParaRPr sz="1500"/>
          </a:p>
        </p:txBody>
      </p:sp>
      <p:pic>
        <p:nvPicPr>
          <p:cNvPr id="229" name="Google Shape;229;p25"/>
          <p:cNvPicPr preferRelativeResize="0"/>
          <p:nvPr/>
        </p:nvPicPr>
        <p:blipFill>
          <a:blip r:embed="rId3">
            <a:alphaModFix/>
          </a:blip>
          <a:stretch>
            <a:fillRect/>
          </a:stretch>
        </p:blipFill>
        <p:spPr>
          <a:xfrm>
            <a:off x="6457588" y="2942950"/>
            <a:ext cx="2428494" cy="1816525"/>
          </a:xfrm>
          <a:prstGeom prst="rect">
            <a:avLst/>
          </a:prstGeom>
          <a:noFill/>
          <a:ln>
            <a:noFill/>
          </a:ln>
        </p:spPr>
      </p:pic>
      <p:pic>
        <p:nvPicPr>
          <p:cNvPr id="230" name="Google Shape;230;p25"/>
          <p:cNvPicPr preferRelativeResize="0"/>
          <p:nvPr/>
        </p:nvPicPr>
        <p:blipFill>
          <a:blip r:embed="rId4">
            <a:alphaModFix/>
          </a:blip>
          <a:stretch>
            <a:fillRect/>
          </a:stretch>
        </p:blipFill>
        <p:spPr>
          <a:xfrm>
            <a:off x="6460825" y="717750"/>
            <a:ext cx="2422025" cy="1816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Page Replacement Methods</a:t>
            </a:r>
            <a:endParaRPr/>
          </a:p>
        </p:txBody>
      </p:sp>
      <p:sp>
        <p:nvSpPr>
          <p:cNvPr id="236" name="Google Shape;236;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93700" lvl="0" marL="457200" rtl="0" algn="l">
              <a:spcBef>
                <a:spcPts val="0"/>
              </a:spcBef>
              <a:spcAft>
                <a:spcPts val="0"/>
              </a:spcAft>
              <a:buSzPts val="2600"/>
              <a:buAutoNum type="arabicParenR"/>
            </a:pPr>
            <a:r>
              <a:rPr lang="en" sz="2600"/>
              <a:t>FIFO</a:t>
            </a:r>
            <a:endParaRPr sz="2600"/>
          </a:p>
          <a:p>
            <a:pPr indent="-393700" lvl="0" marL="457200" rtl="0" algn="l">
              <a:spcBef>
                <a:spcPts val="0"/>
              </a:spcBef>
              <a:spcAft>
                <a:spcPts val="0"/>
              </a:spcAft>
              <a:buSzPts val="2600"/>
              <a:buAutoNum type="arabicParenR"/>
            </a:pPr>
            <a:r>
              <a:rPr lang="en" sz="2600"/>
              <a:t>Optimal Algorithm</a:t>
            </a:r>
            <a:endParaRPr sz="2600"/>
          </a:p>
          <a:p>
            <a:pPr indent="-393700" lvl="0" marL="457200" rtl="0" algn="l">
              <a:spcBef>
                <a:spcPts val="0"/>
              </a:spcBef>
              <a:spcAft>
                <a:spcPts val="0"/>
              </a:spcAft>
              <a:buSzPts val="2600"/>
              <a:buAutoNum type="arabicParenR"/>
            </a:pPr>
            <a:r>
              <a:rPr lang="en" sz="2600"/>
              <a:t>LRU Page Replacement</a:t>
            </a:r>
            <a:endParaRPr sz="2600"/>
          </a:p>
        </p:txBody>
      </p:sp>
      <p:pic>
        <p:nvPicPr>
          <p:cNvPr id="237" name="Google Shape;237;p26"/>
          <p:cNvPicPr preferRelativeResize="0"/>
          <p:nvPr/>
        </p:nvPicPr>
        <p:blipFill>
          <a:blip r:embed="rId3">
            <a:alphaModFix/>
          </a:blip>
          <a:stretch>
            <a:fillRect/>
          </a:stretch>
        </p:blipFill>
        <p:spPr>
          <a:xfrm>
            <a:off x="5667650" y="1019775"/>
            <a:ext cx="3028075" cy="2648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FIFO (First-in-first-out)</a:t>
            </a:r>
            <a:endParaRPr/>
          </a:p>
        </p:txBody>
      </p:sp>
      <p:sp>
        <p:nvSpPr>
          <p:cNvPr id="243" name="Google Shape;243;p27"/>
          <p:cNvSpPr txBox="1"/>
          <p:nvPr>
            <p:ph idx="1" type="body"/>
          </p:nvPr>
        </p:nvSpPr>
        <p:spPr>
          <a:xfrm>
            <a:off x="959775" y="1307850"/>
            <a:ext cx="4077600" cy="32865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Simplest page replacement method</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A queue system is set up to have the oldest loaded page at the front and newest in the back</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When a new page needs to be loaded in and there is no more space, the page at the front of the queue will be replaced</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Con: Does not keep track of how often the page is used and may need to reload it down the line</a:t>
            </a:r>
            <a:endParaRPr/>
          </a:p>
        </p:txBody>
      </p:sp>
      <p:pic>
        <p:nvPicPr>
          <p:cNvPr id="244" name="Google Shape;244;p27"/>
          <p:cNvPicPr preferRelativeResize="0"/>
          <p:nvPr/>
        </p:nvPicPr>
        <p:blipFill>
          <a:blip r:embed="rId3">
            <a:alphaModFix/>
          </a:blip>
          <a:stretch>
            <a:fillRect/>
          </a:stretch>
        </p:blipFill>
        <p:spPr>
          <a:xfrm>
            <a:off x="5421375" y="1083900"/>
            <a:ext cx="3310299" cy="1782175"/>
          </a:xfrm>
          <a:prstGeom prst="rect">
            <a:avLst/>
          </a:prstGeom>
          <a:noFill/>
          <a:ln>
            <a:noFill/>
          </a:ln>
        </p:spPr>
      </p:pic>
      <p:sp>
        <p:nvSpPr>
          <p:cNvPr id="245" name="Google Shape;245;p27"/>
          <p:cNvSpPr txBox="1"/>
          <p:nvPr/>
        </p:nvSpPr>
        <p:spPr>
          <a:xfrm>
            <a:off x="6002350" y="1621225"/>
            <a:ext cx="216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1          4         3          2           6</a:t>
            </a:r>
            <a:endParaRPr>
              <a:latin typeface="Lato"/>
              <a:ea typeface="Lato"/>
              <a:cs typeface="Lato"/>
              <a:sym typeface="Lato"/>
            </a:endParaRPr>
          </a:p>
        </p:txBody>
      </p:sp>
      <p:sp>
        <p:nvSpPr>
          <p:cNvPr id="246" name="Google Shape;246;p27"/>
          <p:cNvSpPr txBox="1"/>
          <p:nvPr>
            <p:ph idx="1" type="body"/>
          </p:nvPr>
        </p:nvSpPr>
        <p:spPr>
          <a:xfrm>
            <a:off x="5466725" y="2866075"/>
            <a:ext cx="3219600" cy="617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100"/>
              <a:t>In this example, page 6 was loaded first and will be the first page to be replaced</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FIFO - Continued</a:t>
            </a:r>
            <a:endParaRPr/>
          </a:p>
        </p:txBody>
      </p:sp>
      <p:pic>
        <p:nvPicPr>
          <p:cNvPr id="252" name="Google Shape;252;p28"/>
          <p:cNvPicPr preferRelativeResize="0"/>
          <p:nvPr/>
        </p:nvPicPr>
        <p:blipFill>
          <a:blip r:embed="rId3">
            <a:alphaModFix/>
          </a:blip>
          <a:stretch>
            <a:fillRect/>
          </a:stretch>
        </p:blipFill>
        <p:spPr>
          <a:xfrm>
            <a:off x="2217525" y="1307850"/>
            <a:ext cx="4369311" cy="353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Optimal Algorithm</a:t>
            </a:r>
            <a:endParaRPr/>
          </a:p>
        </p:txBody>
      </p:sp>
      <p:sp>
        <p:nvSpPr>
          <p:cNvPr id="258" name="Google Shape;258;p29"/>
          <p:cNvSpPr txBox="1"/>
          <p:nvPr>
            <p:ph idx="1" type="body"/>
          </p:nvPr>
        </p:nvSpPr>
        <p:spPr>
          <a:xfrm>
            <a:off x="274600" y="1460250"/>
            <a:ext cx="26493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Will produce the least amount of page faults but requires to have insight of the page references which a memory manager will not know</a:t>
            </a:r>
            <a:endParaRPr/>
          </a:p>
          <a:p>
            <a:pPr indent="-311150" lvl="0" marL="457200" rtl="0" algn="l">
              <a:spcBef>
                <a:spcPts val="0"/>
              </a:spcBef>
              <a:spcAft>
                <a:spcPts val="0"/>
              </a:spcAft>
              <a:buSzPts val="1300"/>
              <a:buChar char="-"/>
            </a:pPr>
            <a:r>
              <a:rPr lang="en"/>
              <a:t>Will be able to look into the future and remove the page that is used the least</a:t>
            </a:r>
            <a:endParaRPr/>
          </a:p>
        </p:txBody>
      </p:sp>
      <p:pic>
        <p:nvPicPr>
          <p:cNvPr id="259" name="Google Shape;259;p29"/>
          <p:cNvPicPr preferRelativeResize="0"/>
          <p:nvPr/>
        </p:nvPicPr>
        <p:blipFill>
          <a:blip r:embed="rId3">
            <a:alphaModFix/>
          </a:blip>
          <a:stretch>
            <a:fillRect/>
          </a:stretch>
        </p:blipFill>
        <p:spPr>
          <a:xfrm>
            <a:off x="3047400" y="1460250"/>
            <a:ext cx="5944199" cy="2610676"/>
          </a:xfrm>
          <a:prstGeom prst="rect">
            <a:avLst/>
          </a:prstGeom>
          <a:noFill/>
          <a:ln>
            <a:noFill/>
          </a:ln>
        </p:spPr>
      </p:pic>
      <p:cxnSp>
        <p:nvCxnSpPr>
          <p:cNvPr id="260" name="Google Shape;260;p29"/>
          <p:cNvCxnSpPr/>
          <p:nvPr/>
        </p:nvCxnSpPr>
        <p:spPr>
          <a:xfrm rot="10800000">
            <a:off x="5423400" y="3830950"/>
            <a:ext cx="0" cy="492300"/>
          </a:xfrm>
          <a:prstGeom prst="straightConnector1">
            <a:avLst/>
          </a:prstGeom>
          <a:noFill/>
          <a:ln cap="flat" cmpd="sng" w="9525">
            <a:solidFill>
              <a:schemeClr val="dk2"/>
            </a:solidFill>
            <a:prstDash val="solid"/>
            <a:round/>
            <a:headEnd len="med" w="med" type="none"/>
            <a:tailEnd len="med" w="med" type="triangle"/>
          </a:ln>
        </p:spPr>
      </p:cxnSp>
      <p:cxnSp>
        <p:nvCxnSpPr>
          <p:cNvPr id="261" name="Google Shape;261;p29"/>
          <p:cNvCxnSpPr/>
          <p:nvPr/>
        </p:nvCxnSpPr>
        <p:spPr>
          <a:xfrm rot="10800000">
            <a:off x="6309200" y="3830950"/>
            <a:ext cx="0" cy="492300"/>
          </a:xfrm>
          <a:prstGeom prst="straightConnector1">
            <a:avLst/>
          </a:prstGeom>
          <a:noFill/>
          <a:ln cap="flat" cmpd="sng" w="9525">
            <a:solidFill>
              <a:schemeClr val="dk2"/>
            </a:solidFill>
            <a:prstDash val="solid"/>
            <a:round/>
            <a:headEnd len="med" w="med" type="none"/>
            <a:tailEnd len="med" w="med" type="triangle"/>
          </a:ln>
        </p:spPr>
      </p:cxnSp>
      <p:sp>
        <p:nvSpPr>
          <p:cNvPr id="262" name="Google Shape;262;p29"/>
          <p:cNvSpPr txBox="1"/>
          <p:nvPr/>
        </p:nvSpPr>
        <p:spPr>
          <a:xfrm>
            <a:off x="4736100" y="4323250"/>
            <a:ext cx="2566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Replaces pages 7 and 1 since they are not used in the future</a:t>
            </a:r>
            <a:endParaRPr>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969900" y="432375"/>
            <a:ext cx="7493100" cy="103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Least Recently Used (LRU) Page Replacement</a:t>
            </a:r>
            <a:endParaRPr/>
          </a:p>
        </p:txBody>
      </p:sp>
      <p:sp>
        <p:nvSpPr>
          <p:cNvPr id="268" name="Google Shape;268;p30"/>
          <p:cNvSpPr txBox="1"/>
          <p:nvPr>
            <p:ph idx="1" type="body"/>
          </p:nvPr>
        </p:nvSpPr>
        <p:spPr>
          <a:xfrm>
            <a:off x="0" y="2028675"/>
            <a:ext cx="2663400" cy="1858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Similar results to the optimized method, but instead of looking into the future it looks into the past to see the last used page</a:t>
            </a:r>
            <a:endParaRPr/>
          </a:p>
          <a:p>
            <a:pPr indent="0" lvl="0" marL="457200" rtl="0" algn="l">
              <a:spcBef>
                <a:spcPts val="1200"/>
              </a:spcBef>
              <a:spcAft>
                <a:spcPts val="1200"/>
              </a:spcAft>
              <a:buNone/>
            </a:pPr>
            <a:r>
              <a:t/>
            </a:r>
            <a:endParaRPr/>
          </a:p>
        </p:txBody>
      </p:sp>
      <p:pic>
        <p:nvPicPr>
          <p:cNvPr id="269" name="Google Shape;269;p30"/>
          <p:cNvPicPr preferRelativeResize="0"/>
          <p:nvPr/>
        </p:nvPicPr>
        <p:blipFill>
          <a:blip r:embed="rId3">
            <a:alphaModFix/>
          </a:blip>
          <a:stretch>
            <a:fillRect/>
          </a:stretch>
        </p:blipFill>
        <p:spPr>
          <a:xfrm>
            <a:off x="2663400" y="1468277"/>
            <a:ext cx="6202074" cy="2570800"/>
          </a:xfrm>
          <a:prstGeom prst="rect">
            <a:avLst/>
          </a:prstGeom>
          <a:noFill/>
          <a:ln>
            <a:noFill/>
          </a:ln>
        </p:spPr>
      </p:pic>
      <p:cxnSp>
        <p:nvCxnSpPr>
          <p:cNvPr id="270" name="Google Shape;270;p30"/>
          <p:cNvCxnSpPr/>
          <p:nvPr/>
        </p:nvCxnSpPr>
        <p:spPr>
          <a:xfrm rot="10800000">
            <a:off x="4998800" y="3744100"/>
            <a:ext cx="0" cy="492300"/>
          </a:xfrm>
          <a:prstGeom prst="straightConnector1">
            <a:avLst/>
          </a:prstGeom>
          <a:noFill/>
          <a:ln cap="flat" cmpd="sng" w="9525">
            <a:solidFill>
              <a:schemeClr val="dk2"/>
            </a:solidFill>
            <a:prstDash val="solid"/>
            <a:round/>
            <a:headEnd len="med" w="med" type="none"/>
            <a:tailEnd len="med" w="med" type="triangle"/>
          </a:ln>
        </p:spPr>
      </p:cxnSp>
      <p:cxnSp>
        <p:nvCxnSpPr>
          <p:cNvPr id="271" name="Google Shape;271;p30"/>
          <p:cNvCxnSpPr/>
          <p:nvPr/>
        </p:nvCxnSpPr>
        <p:spPr>
          <a:xfrm rot="10800000">
            <a:off x="5884600" y="3744100"/>
            <a:ext cx="0" cy="492300"/>
          </a:xfrm>
          <a:prstGeom prst="straightConnector1">
            <a:avLst/>
          </a:prstGeom>
          <a:noFill/>
          <a:ln cap="flat" cmpd="sng" w="9525">
            <a:solidFill>
              <a:schemeClr val="dk2"/>
            </a:solidFill>
            <a:prstDash val="solid"/>
            <a:round/>
            <a:headEnd len="med" w="med" type="none"/>
            <a:tailEnd len="med" w="med" type="triangle"/>
          </a:ln>
        </p:spPr>
      </p:cxnSp>
      <p:sp>
        <p:nvSpPr>
          <p:cNvPr id="272" name="Google Shape;272;p30"/>
          <p:cNvSpPr txBox="1"/>
          <p:nvPr/>
        </p:nvSpPr>
        <p:spPr>
          <a:xfrm>
            <a:off x="3782850" y="4236400"/>
            <a:ext cx="404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When loading page 3 and 4, it looks back to the front to see which was the last used page</a:t>
            </a:r>
            <a:endParaRPr>
              <a:solidFill>
                <a:schemeClr val="lt1"/>
              </a:solidFill>
              <a:latin typeface="Lato"/>
              <a:ea typeface="Lato"/>
              <a:cs typeface="Lato"/>
              <a:sym typeface="Lato"/>
            </a:endParaRPr>
          </a:p>
        </p:txBody>
      </p:sp>
      <p:cxnSp>
        <p:nvCxnSpPr>
          <p:cNvPr id="273" name="Google Shape;273;p30"/>
          <p:cNvCxnSpPr/>
          <p:nvPr/>
        </p:nvCxnSpPr>
        <p:spPr>
          <a:xfrm>
            <a:off x="2893075" y="2065125"/>
            <a:ext cx="0" cy="241200"/>
          </a:xfrm>
          <a:prstGeom prst="straightConnector1">
            <a:avLst/>
          </a:prstGeom>
          <a:noFill/>
          <a:ln cap="flat" cmpd="sng" w="9525">
            <a:solidFill>
              <a:schemeClr val="dk2"/>
            </a:solidFill>
            <a:prstDash val="solid"/>
            <a:round/>
            <a:headEnd len="med" w="med" type="none"/>
            <a:tailEnd len="med" w="med" type="triangle"/>
          </a:ln>
        </p:spPr>
      </p:cxnSp>
      <p:cxnSp>
        <p:nvCxnSpPr>
          <p:cNvPr id="274" name="Google Shape;274;p30"/>
          <p:cNvCxnSpPr/>
          <p:nvPr/>
        </p:nvCxnSpPr>
        <p:spPr>
          <a:xfrm>
            <a:off x="3701825" y="2103725"/>
            <a:ext cx="0" cy="202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Virtual memory?</a:t>
            </a:r>
            <a:endParaRPr/>
          </a:p>
        </p:txBody>
      </p:sp>
      <p:pic>
        <p:nvPicPr>
          <p:cNvPr descr="Suggest new or help me make more videos here: http://patreon.com/opencanvas&#10;&#10;In this tutorial we shall begin with the memory manager and look at three old schemes of memory management. Then look at newer alternatives in Paged and Segment memory allocation.&#10;&#10;Narrator: Sean Chiplock - http://www.peopleperhour.com/freelanc...&#10;&#10;Written By: Shaun Stone&#10;Animated By: Shaun Stone&#10;&#10;http://www.smks.co.uk&#10;&#10;Please leave comments or subscribe!&#10;&#10;Good source for more detailed information (No affiliation):&#10;&#10;Understanding Operating Systems by Ann and Flynn&#10;http://www.amazon.co.uk/Understanding-Operating-Systems-International-Edition/dp/0538470046/ref=sr_1_1?ie=UTF8&amp;qid=1377860384&amp;sr=8-1&amp;keywords=understanding+operating+systems" id="280" name="Google Shape;280;p31" title="Operating Systems 2 - Memory Manager">
            <a:hlinkClick r:id="rId3"/>
          </p:cNvPr>
          <p:cNvPicPr preferRelativeResize="0"/>
          <p:nvPr/>
        </p:nvPicPr>
        <p:blipFill>
          <a:blip r:embed="rId4">
            <a:alphaModFix/>
          </a:blip>
          <a:stretch>
            <a:fillRect/>
          </a:stretch>
        </p:blipFill>
        <p:spPr>
          <a:xfrm>
            <a:off x="1349925" y="1103600"/>
            <a:ext cx="4854900" cy="3641175"/>
          </a:xfrm>
          <a:prstGeom prst="rect">
            <a:avLst/>
          </a:prstGeom>
          <a:noFill/>
          <a:ln>
            <a:noFill/>
          </a:ln>
        </p:spPr>
      </p:pic>
      <p:pic>
        <p:nvPicPr>
          <p:cNvPr id="281" name="Google Shape;281;p31"/>
          <p:cNvPicPr preferRelativeResize="0"/>
          <p:nvPr/>
        </p:nvPicPr>
        <p:blipFill>
          <a:blip r:embed="rId5">
            <a:alphaModFix/>
          </a:blip>
          <a:stretch>
            <a:fillRect/>
          </a:stretch>
        </p:blipFill>
        <p:spPr>
          <a:xfrm>
            <a:off x="6433425" y="1612650"/>
            <a:ext cx="2481975" cy="2481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Primary Memory</a:t>
            </a:r>
            <a:endParaRPr/>
          </a:p>
        </p:txBody>
      </p:sp>
      <p:sp>
        <p:nvSpPr>
          <p:cNvPr id="141" name="Google Shape;141;p14"/>
          <p:cNvSpPr txBox="1"/>
          <p:nvPr>
            <p:ph idx="1" type="body"/>
          </p:nvPr>
        </p:nvSpPr>
        <p:spPr>
          <a:xfrm>
            <a:off x="4743588" y="3527375"/>
            <a:ext cx="4400400" cy="914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Primary Memory = Fast access temporary storage</a:t>
            </a:r>
            <a:endParaRPr/>
          </a:p>
          <a:p>
            <a:pPr indent="-311150" lvl="0" marL="457200" rtl="0" algn="l">
              <a:spcBef>
                <a:spcPts val="0"/>
              </a:spcBef>
              <a:spcAft>
                <a:spcPts val="0"/>
              </a:spcAft>
              <a:buSzPts val="1300"/>
              <a:buChar char="-"/>
            </a:pPr>
            <a:r>
              <a:rPr lang="en"/>
              <a:t>RAM is </a:t>
            </a:r>
            <a:r>
              <a:rPr lang="en"/>
              <a:t>volatile</a:t>
            </a:r>
            <a:r>
              <a:rPr lang="en"/>
              <a:t>, meaning it is temporary storage</a:t>
            </a:r>
            <a:endParaRPr/>
          </a:p>
          <a:p>
            <a:pPr indent="-311150" lvl="0" marL="457200" rtl="0" algn="l">
              <a:spcBef>
                <a:spcPts val="0"/>
              </a:spcBef>
              <a:spcAft>
                <a:spcPts val="0"/>
              </a:spcAft>
              <a:buSzPts val="1300"/>
              <a:buChar char="-"/>
            </a:pPr>
            <a:r>
              <a:rPr lang="en"/>
              <a:t>Processes and applications are loaded into RAM</a:t>
            </a:r>
            <a:endParaRPr/>
          </a:p>
        </p:txBody>
      </p:sp>
      <p:pic>
        <p:nvPicPr>
          <p:cNvPr id="142" name="Google Shape;142;p14"/>
          <p:cNvPicPr preferRelativeResize="0"/>
          <p:nvPr/>
        </p:nvPicPr>
        <p:blipFill>
          <a:blip r:embed="rId3">
            <a:alphaModFix/>
          </a:blip>
          <a:stretch>
            <a:fillRect/>
          </a:stretch>
        </p:blipFill>
        <p:spPr>
          <a:xfrm>
            <a:off x="5123388" y="1047725"/>
            <a:ext cx="3324137" cy="2279400"/>
          </a:xfrm>
          <a:prstGeom prst="rect">
            <a:avLst/>
          </a:prstGeom>
          <a:noFill/>
          <a:ln>
            <a:noFill/>
          </a:ln>
        </p:spPr>
      </p:pic>
      <p:pic>
        <p:nvPicPr>
          <p:cNvPr id="143" name="Google Shape;143;p14"/>
          <p:cNvPicPr preferRelativeResize="0"/>
          <p:nvPr/>
        </p:nvPicPr>
        <p:blipFill>
          <a:blip r:embed="rId4">
            <a:alphaModFix/>
          </a:blip>
          <a:stretch>
            <a:fillRect/>
          </a:stretch>
        </p:blipFill>
        <p:spPr>
          <a:xfrm>
            <a:off x="576625" y="1726925"/>
            <a:ext cx="2857500" cy="1600200"/>
          </a:xfrm>
          <a:prstGeom prst="rect">
            <a:avLst/>
          </a:prstGeom>
          <a:noFill/>
          <a:ln>
            <a:noFill/>
          </a:ln>
        </p:spPr>
      </p:pic>
      <p:sp>
        <p:nvSpPr>
          <p:cNvPr id="144" name="Google Shape;144;p14"/>
          <p:cNvSpPr txBox="1"/>
          <p:nvPr>
            <p:ph idx="1" type="body"/>
          </p:nvPr>
        </p:nvSpPr>
        <p:spPr>
          <a:xfrm>
            <a:off x="530925" y="2985125"/>
            <a:ext cx="1650000" cy="342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852"/>
              <a:buNone/>
            </a:pPr>
            <a:r>
              <a:rPr lang="en" sz="1107"/>
              <a:t>Read Only Memory</a:t>
            </a:r>
            <a:endParaRPr sz="1107"/>
          </a:p>
        </p:txBody>
      </p:sp>
      <p:sp>
        <p:nvSpPr>
          <p:cNvPr id="145" name="Google Shape;145;p14"/>
          <p:cNvSpPr txBox="1"/>
          <p:nvPr>
            <p:ph idx="1" type="body"/>
          </p:nvPr>
        </p:nvSpPr>
        <p:spPr>
          <a:xfrm>
            <a:off x="6915000" y="1047725"/>
            <a:ext cx="1650000" cy="3420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None/>
            </a:pPr>
            <a:r>
              <a:rPr lang="en"/>
              <a:t>Random Access Memory</a:t>
            </a:r>
            <a:endParaRPr/>
          </a:p>
        </p:txBody>
      </p:sp>
      <p:sp>
        <p:nvSpPr>
          <p:cNvPr id="146" name="Google Shape;146;p14"/>
          <p:cNvSpPr txBox="1"/>
          <p:nvPr>
            <p:ph idx="1" type="body"/>
          </p:nvPr>
        </p:nvSpPr>
        <p:spPr>
          <a:xfrm>
            <a:off x="57900" y="3527375"/>
            <a:ext cx="4611000" cy="1037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ROM is non-volatile, meaning it is permanent storage that cannot change</a:t>
            </a:r>
            <a:endParaRPr/>
          </a:p>
          <a:p>
            <a:pPr indent="-311150" lvl="0" marL="457200" rtl="0" algn="l">
              <a:spcBef>
                <a:spcPts val="0"/>
              </a:spcBef>
              <a:spcAft>
                <a:spcPts val="0"/>
              </a:spcAft>
              <a:buSzPts val="1300"/>
              <a:buChar char="-"/>
            </a:pPr>
            <a:r>
              <a:rPr lang="en"/>
              <a:t>Used for booting up the computer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87" name="Google Shape;287;p32"/>
          <p:cNvSpPr txBox="1"/>
          <p:nvPr>
            <p:ph idx="1" type="body"/>
          </p:nvPr>
        </p:nvSpPr>
        <p:spPr>
          <a:xfrm>
            <a:off x="1297500" y="4159200"/>
            <a:ext cx="7038900" cy="319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lang="en" u="sng">
                <a:solidFill>
                  <a:schemeClr val="hlink"/>
                </a:solidFill>
                <a:hlinkClick r:id="rId3"/>
              </a:rPr>
              <a:t>https://www.techtarget.com/searchstorage/definition/virtual-memory</a:t>
            </a:r>
            <a:endParaRPr/>
          </a:p>
        </p:txBody>
      </p:sp>
      <p:pic>
        <p:nvPicPr>
          <p:cNvPr id="288" name="Google Shape;288;p32"/>
          <p:cNvPicPr preferRelativeResize="0"/>
          <p:nvPr/>
        </p:nvPicPr>
        <p:blipFill>
          <a:blip r:embed="rId4">
            <a:alphaModFix/>
          </a:blip>
          <a:stretch>
            <a:fillRect/>
          </a:stretch>
        </p:blipFill>
        <p:spPr>
          <a:xfrm>
            <a:off x="1297475" y="416905"/>
            <a:ext cx="7038900" cy="356637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Advantages of Virtual Memory</a:t>
            </a:r>
            <a:endParaRPr/>
          </a:p>
        </p:txBody>
      </p:sp>
      <p:sp>
        <p:nvSpPr>
          <p:cNvPr id="294" name="Google Shape;294;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Allows you to run more applications at once!</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Can go above and beyond physical memory</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Common data or code may be shared between memory</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Very helpful for multiprogramming!</a:t>
            </a:r>
            <a:endParaRPr sz="1500"/>
          </a:p>
        </p:txBody>
      </p:sp>
      <p:pic>
        <p:nvPicPr>
          <p:cNvPr id="295" name="Google Shape;295;p33"/>
          <p:cNvPicPr preferRelativeResize="0"/>
          <p:nvPr/>
        </p:nvPicPr>
        <p:blipFill>
          <a:blip r:embed="rId3">
            <a:alphaModFix/>
          </a:blip>
          <a:stretch>
            <a:fillRect/>
          </a:stretch>
        </p:blipFill>
        <p:spPr>
          <a:xfrm>
            <a:off x="6503000" y="403445"/>
            <a:ext cx="2393275" cy="2999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Disadvantages of Virtual Memory</a:t>
            </a:r>
            <a:endParaRPr/>
          </a:p>
        </p:txBody>
      </p:sp>
      <p:sp>
        <p:nvSpPr>
          <p:cNvPr id="301" name="Google Shape;301;p34"/>
          <p:cNvSpPr txBox="1"/>
          <p:nvPr>
            <p:ph idx="1" type="body"/>
          </p:nvPr>
        </p:nvSpPr>
        <p:spPr>
          <a:xfrm>
            <a:off x="916500" y="1153150"/>
            <a:ext cx="7038900" cy="3607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Applications may run slower when using Virtual Memory</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Generally takes more time to switch between applications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Reduces your hard-drive space</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Reduces system stability</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Overall net negative to system performance</a:t>
            </a:r>
            <a:endParaRPr/>
          </a:p>
        </p:txBody>
      </p:sp>
      <p:pic>
        <p:nvPicPr>
          <p:cNvPr id="302" name="Google Shape;302;p34"/>
          <p:cNvPicPr preferRelativeResize="0"/>
          <p:nvPr/>
        </p:nvPicPr>
        <p:blipFill rotWithShape="1">
          <a:blip r:embed="rId3">
            <a:alphaModFix/>
          </a:blip>
          <a:srcRect b="0" l="14627" r="8791" t="19113"/>
          <a:stretch/>
        </p:blipFill>
        <p:spPr>
          <a:xfrm>
            <a:off x="5747903" y="1286900"/>
            <a:ext cx="3172798" cy="3607200"/>
          </a:xfrm>
          <a:prstGeom prst="rect">
            <a:avLst/>
          </a:prstGeom>
          <a:noFill/>
          <a:ln>
            <a:noFill/>
          </a:ln>
        </p:spPr>
      </p:pic>
      <p:sp>
        <p:nvSpPr>
          <p:cNvPr id="303" name="Google Shape;303;p34"/>
          <p:cNvSpPr txBox="1"/>
          <p:nvPr/>
        </p:nvSpPr>
        <p:spPr>
          <a:xfrm>
            <a:off x="5953975" y="1878125"/>
            <a:ext cx="149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highlight>
                  <a:schemeClr val="lt1"/>
                </a:highlight>
                <a:latin typeface="Lato"/>
                <a:ea typeface="Lato"/>
                <a:cs typeface="Lato"/>
                <a:sym typeface="Lato"/>
              </a:rPr>
              <a:t>Virtual Memory</a:t>
            </a:r>
            <a:endParaRPr b="1">
              <a:highlight>
                <a:schemeClr val="lt1"/>
              </a:highlight>
              <a:latin typeface="Lato"/>
              <a:ea typeface="Lato"/>
              <a:cs typeface="Lato"/>
              <a:sym typeface="Lato"/>
            </a:endParaRPr>
          </a:p>
        </p:txBody>
      </p:sp>
      <p:sp>
        <p:nvSpPr>
          <p:cNvPr id="304" name="Google Shape;304;p34"/>
          <p:cNvSpPr txBox="1"/>
          <p:nvPr/>
        </p:nvSpPr>
        <p:spPr>
          <a:xfrm>
            <a:off x="5757725" y="3674650"/>
            <a:ext cx="169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highlight>
                  <a:schemeClr val="lt1"/>
                </a:highlight>
                <a:latin typeface="Lato"/>
                <a:ea typeface="Lato"/>
                <a:cs typeface="Lato"/>
                <a:sym typeface="Lato"/>
              </a:rPr>
              <a:t>System Instability</a:t>
            </a:r>
            <a:endParaRPr b="1">
              <a:highlight>
                <a:schemeClr val="lt1"/>
              </a:highlight>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Thrashing</a:t>
            </a:r>
            <a:endParaRPr/>
          </a:p>
        </p:txBody>
      </p:sp>
      <p:sp>
        <p:nvSpPr>
          <p:cNvPr id="310" name="Google Shape;310;p35"/>
          <p:cNvSpPr txBox="1"/>
          <p:nvPr>
            <p:ph idx="1" type="body"/>
          </p:nvPr>
        </p:nvSpPr>
        <p:spPr>
          <a:xfrm>
            <a:off x="1145100" y="1155450"/>
            <a:ext cx="7242900" cy="3628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Thrashing is a state in which the CPU performs 'productive' work less, and 'swapping' more.</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T</a:t>
            </a:r>
            <a:r>
              <a:rPr lang="en" sz="1500"/>
              <a:t>hrashing occurs when a computer's virtual memory resources are overused, leading to a constant state of paging and page faults, inhibiting most application-level processing</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Looks something like this </a:t>
            </a:r>
            <a:endParaRPr sz="1500"/>
          </a:p>
        </p:txBody>
      </p:sp>
      <p:pic>
        <p:nvPicPr>
          <p:cNvPr id="311" name="Google Shape;311;p35"/>
          <p:cNvPicPr preferRelativeResize="0"/>
          <p:nvPr/>
        </p:nvPicPr>
        <p:blipFill>
          <a:blip r:embed="rId3">
            <a:alphaModFix/>
          </a:blip>
          <a:stretch>
            <a:fillRect/>
          </a:stretch>
        </p:blipFill>
        <p:spPr>
          <a:xfrm>
            <a:off x="5568875" y="2981900"/>
            <a:ext cx="2672900" cy="2004675"/>
          </a:xfrm>
          <a:prstGeom prst="rect">
            <a:avLst/>
          </a:prstGeom>
          <a:noFill/>
          <a:ln>
            <a:noFill/>
          </a:ln>
        </p:spPr>
      </p:pic>
      <p:cxnSp>
        <p:nvCxnSpPr>
          <p:cNvPr id="312" name="Google Shape;312;p35"/>
          <p:cNvCxnSpPr/>
          <p:nvPr/>
        </p:nvCxnSpPr>
        <p:spPr>
          <a:xfrm>
            <a:off x="3892750" y="3829525"/>
            <a:ext cx="1531800" cy="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Consequences of Thrashing</a:t>
            </a:r>
            <a:endParaRPr/>
          </a:p>
        </p:txBody>
      </p:sp>
      <p:sp>
        <p:nvSpPr>
          <p:cNvPr id="318" name="Google Shape;318;p36"/>
          <p:cNvSpPr txBox="1"/>
          <p:nvPr>
            <p:ph idx="1" type="body"/>
          </p:nvPr>
        </p:nvSpPr>
        <p:spPr>
          <a:xfrm>
            <a:off x="1297500" y="1110350"/>
            <a:ext cx="7038900" cy="2911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Thrashing</a:t>
            </a:r>
            <a:r>
              <a:rPr lang="en" sz="1400"/>
              <a:t> causes the performance of the computer to degrade or collapse.</a:t>
            </a:r>
            <a:endParaRPr sz="1400"/>
          </a:p>
          <a:p>
            <a:pPr indent="0" lvl="0" marL="0" rtl="0" algn="l">
              <a:spcBef>
                <a:spcPts val="1200"/>
              </a:spcBef>
              <a:spcAft>
                <a:spcPts val="0"/>
              </a:spcAft>
              <a:buNone/>
            </a:pPr>
            <a:r>
              <a:t/>
            </a:r>
            <a:endParaRPr sz="800"/>
          </a:p>
          <a:p>
            <a:pPr indent="-317500" lvl="0" marL="457200" rtl="0" algn="l">
              <a:spcBef>
                <a:spcPts val="1200"/>
              </a:spcBef>
              <a:spcAft>
                <a:spcPts val="0"/>
              </a:spcAft>
              <a:buSzPts val="1400"/>
              <a:buChar char="●"/>
            </a:pPr>
            <a:r>
              <a:rPr lang="en" sz="1400"/>
              <a:t>The situation can continue indefinitely until either the user closes some running applications or the active processes free up additional virtual memory resources.</a:t>
            </a:r>
            <a:endParaRPr sz="1400"/>
          </a:p>
        </p:txBody>
      </p:sp>
      <p:sp>
        <p:nvSpPr>
          <p:cNvPr id="319" name="Google Shape;319;p36"/>
          <p:cNvSpPr/>
          <p:nvPr/>
        </p:nvSpPr>
        <p:spPr>
          <a:xfrm>
            <a:off x="581400" y="2521775"/>
            <a:ext cx="4277700" cy="2479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0" name="Google Shape;320;p36"/>
          <p:cNvPicPr preferRelativeResize="0"/>
          <p:nvPr/>
        </p:nvPicPr>
        <p:blipFill>
          <a:blip r:embed="rId3">
            <a:alphaModFix/>
          </a:blip>
          <a:stretch>
            <a:fillRect/>
          </a:stretch>
        </p:blipFill>
        <p:spPr>
          <a:xfrm>
            <a:off x="647175" y="2591399"/>
            <a:ext cx="4118074" cy="2316427"/>
          </a:xfrm>
          <a:prstGeom prst="rect">
            <a:avLst/>
          </a:prstGeom>
          <a:noFill/>
          <a:ln>
            <a:noFill/>
          </a:ln>
        </p:spPr>
      </p:pic>
      <p:pic>
        <p:nvPicPr>
          <p:cNvPr id="321" name="Google Shape;321;p36"/>
          <p:cNvPicPr preferRelativeResize="0"/>
          <p:nvPr/>
        </p:nvPicPr>
        <p:blipFill>
          <a:blip r:embed="rId4">
            <a:alphaModFix/>
          </a:blip>
          <a:stretch>
            <a:fillRect/>
          </a:stretch>
        </p:blipFill>
        <p:spPr>
          <a:xfrm>
            <a:off x="5290600" y="2521775"/>
            <a:ext cx="3240788" cy="2479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Future of Memory Management? (PCM)</a:t>
            </a:r>
            <a:endParaRPr/>
          </a:p>
        </p:txBody>
      </p:sp>
      <p:sp>
        <p:nvSpPr>
          <p:cNvPr id="327" name="Google Shape;327;p37"/>
          <p:cNvSpPr txBox="1"/>
          <p:nvPr>
            <p:ph idx="1" type="body"/>
          </p:nvPr>
        </p:nvSpPr>
        <p:spPr>
          <a:xfrm>
            <a:off x="1297500" y="9579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Phase-change memory is a type of non-volatile random-access memory. PRAMs exploit the unique behaviour of chalcogenide glass.</a:t>
            </a:r>
            <a:endParaRPr/>
          </a:p>
          <a:p>
            <a:pPr indent="0" lvl="0" marL="0" rtl="0" algn="l">
              <a:spcBef>
                <a:spcPts val="1200"/>
              </a:spcBef>
              <a:spcAft>
                <a:spcPts val="0"/>
              </a:spcAft>
              <a:buNone/>
            </a:pPr>
            <a:r>
              <a:t/>
            </a:r>
            <a:endParaRPr sz="100"/>
          </a:p>
          <a:p>
            <a:pPr indent="-311150" lvl="0" marL="457200" rtl="0" algn="l">
              <a:spcBef>
                <a:spcPts val="1200"/>
              </a:spcBef>
              <a:spcAft>
                <a:spcPts val="0"/>
              </a:spcAft>
              <a:buSzPts val="1300"/>
              <a:buChar char="●"/>
            </a:pPr>
            <a:r>
              <a:rPr lang="en"/>
              <a:t>The goal for some people interested in emerging memory technology is a single memory type for both storage and computing, in which any amount of memory attached to the system can be used for either purpose. New technologies such as PCM promise to bring that goal to reality within the next decade.</a:t>
            </a:r>
            <a:endParaRPr/>
          </a:p>
        </p:txBody>
      </p:sp>
      <p:pic>
        <p:nvPicPr>
          <p:cNvPr id="328" name="Google Shape;328;p37"/>
          <p:cNvPicPr preferRelativeResize="0"/>
          <p:nvPr/>
        </p:nvPicPr>
        <p:blipFill>
          <a:blip r:embed="rId3">
            <a:alphaModFix/>
          </a:blip>
          <a:stretch>
            <a:fillRect/>
          </a:stretch>
        </p:blipFill>
        <p:spPr>
          <a:xfrm>
            <a:off x="1666825" y="2917150"/>
            <a:ext cx="3233549" cy="2097210"/>
          </a:xfrm>
          <a:prstGeom prst="rect">
            <a:avLst/>
          </a:prstGeom>
          <a:noFill/>
          <a:ln>
            <a:noFill/>
          </a:ln>
        </p:spPr>
      </p:pic>
      <p:pic>
        <p:nvPicPr>
          <p:cNvPr id="329" name="Google Shape;329;p37"/>
          <p:cNvPicPr preferRelativeResize="0"/>
          <p:nvPr/>
        </p:nvPicPr>
        <p:blipFill>
          <a:blip r:embed="rId4">
            <a:alphaModFix/>
          </a:blip>
          <a:stretch>
            <a:fillRect/>
          </a:stretch>
        </p:blipFill>
        <p:spPr>
          <a:xfrm>
            <a:off x="5209400" y="2637250"/>
            <a:ext cx="3067975" cy="2397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000"/>
              <a:t>Thanks for listening!</a:t>
            </a:r>
            <a:endParaRPr sz="4000"/>
          </a:p>
        </p:txBody>
      </p:sp>
      <p:pic>
        <p:nvPicPr>
          <p:cNvPr id="335" name="Google Shape;335;p38"/>
          <p:cNvPicPr preferRelativeResize="0"/>
          <p:nvPr/>
        </p:nvPicPr>
        <p:blipFill rotWithShape="1">
          <a:blip r:embed="rId3">
            <a:alphaModFix/>
          </a:blip>
          <a:srcRect b="3873" l="0" r="0" t="0"/>
          <a:stretch/>
        </p:blipFill>
        <p:spPr>
          <a:xfrm>
            <a:off x="2121000" y="1826925"/>
            <a:ext cx="4634050" cy="24611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341" name="Google Shape;341;p3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u="sng">
                <a:solidFill>
                  <a:schemeClr val="hlink"/>
                </a:solidFill>
                <a:hlinkClick r:id="rId3"/>
              </a:rPr>
              <a:t>https://www.techtarget.com/searchstorage/definition/virtual-memory</a:t>
            </a:r>
            <a:endParaRPr/>
          </a:p>
          <a:p>
            <a:pPr indent="-311150" lvl="0" marL="457200" rtl="0" algn="l">
              <a:spcBef>
                <a:spcPts val="0"/>
              </a:spcBef>
              <a:spcAft>
                <a:spcPts val="0"/>
              </a:spcAft>
              <a:buSzPts val="1300"/>
              <a:buAutoNum type="arabicPeriod"/>
            </a:pPr>
            <a:r>
              <a:rPr lang="en" u="sng">
                <a:solidFill>
                  <a:schemeClr val="hlink"/>
                </a:solidFill>
                <a:hlinkClick r:id="rId4"/>
              </a:rPr>
              <a:t>https://www.youtube.com/watch?v=qdkxXygc3rE</a:t>
            </a:r>
            <a:endParaRPr/>
          </a:p>
          <a:p>
            <a:pPr indent="-311150" lvl="0" marL="457200" rtl="0" algn="l">
              <a:spcBef>
                <a:spcPts val="0"/>
              </a:spcBef>
              <a:spcAft>
                <a:spcPts val="0"/>
              </a:spcAft>
              <a:buSzPts val="1300"/>
              <a:buAutoNum type="arabicPeriod"/>
            </a:pPr>
            <a:r>
              <a:rPr lang="en" u="sng">
                <a:solidFill>
                  <a:schemeClr val="hlink"/>
                </a:solidFill>
                <a:hlinkClick r:id="rId5"/>
              </a:rPr>
              <a:t>https://www.geeksforgeeks.org/overlays-in-memory-management/</a:t>
            </a:r>
            <a:endParaRPr/>
          </a:p>
          <a:p>
            <a:pPr indent="-311150" lvl="0" marL="457200" rtl="0" algn="l">
              <a:spcBef>
                <a:spcPts val="0"/>
              </a:spcBef>
              <a:spcAft>
                <a:spcPts val="0"/>
              </a:spcAft>
              <a:buSzPts val="1300"/>
              <a:buAutoNum type="arabicPeriod"/>
            </a:pPr>
            <a:r>
              <a:rPr lang="en" u="sng">
                <a:solidFill>
                  <a:schemeClr val="hlink"/>
                </a:solidFill>
                <a:hlinkClick r:id="rId6"/>
              </a:rPr>
              <a:t>https://www.technologyuk.net/computing/computer-software/operating-systems/memory-management.shtml</a:t>
            </a:r>
            <a:endParaRPr/>
          </a:p>
          <a:p>
            <a:pPr indent="-311150" lvl="0" marL="457200" rtl="0" algn="l">
              <a:spcBef>
                <a:spcPts val="0"/>
              </a:spcBef>
              <a:spcAft>
                <a:spcPts val="0"/>
              </a:spcAft>
              <a:buSzPts val="1300"/>
              <a:buAutoNum type="arabicPeriod"/>
            </a:pPr>
            <a:r>
              <a:rPr lang="en" u="sng">
                <a:solidFill>
                  <a:schemeClr val="hlink"/>
                </a:solidFill>
                <a:hlinkClick r:id="rId7"/>
              </a:rPr>
              <a:t>https://www.geeksforgeeks.org/memory-management-in-operating-system/</a:t>
            </a:r>
            <a:endParaRPr/>
          </a:p>
          <a:p>
            <a:pPr indent="-311150" lvl="0" marL="457200" rtl="0" algn="l">
              <a:spcBef>
                <a:spcPts val="0"/>
              </a:spcBef>
              <a:spcAft>
                <a:spcPts val="0"/>
              </a:spcAft>
              <a:buSzPts val="1300"/>
              <a:buAutoNum type="arabicPeriod"/>
            </a:pPr>
            <a:r>
              <a:rPr lang="en" u="sng">
                <a:solidFill>
                  <a:schemeClr val="hlink"/>
                </a:solidFill>
                <a:hlinkClick r:id="rId8"/>
              </a:rPr>
              <a:t>https://en.wikipedia.org/wiki/Phase-change_memory</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Secondary Memory</a:t>
            </a:r>
            <a:endParaRPr/>
          </a:p>
        </p:txBody>
      </p:sp>
      <p:sp>
        <p:nvSpPr>
          <p:cNvPr id="152" name="Google Shape;152;p15"/>
          <p:cNvSpPr txBox="1"/>
          <p:nvPr>
            <p:ph idx="1" type="body"/>
          </p:nvPr>
        </p:nvSpPr>
        <p:spPr>
          <a:xfrm>
            <a:off x="4786900" y="485950"/>
            <a:ext cx="3931200" cy="2554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Secondary Memory = Long term storage</a:t>
            </a:r>
            <a:endParaRPr sz="1600"/>
          </a:p>
          <a:p>
            <a:pPr indent="-330200" lvl="0" marL="457200" rtl="0" algn="l">
              <a:spcBef>
                <a:spcPts val="0"/>
              </a:spcBef>
              <a:spcAft>
                <a:spcPts val="0"/>
              </a:spcAft>
              <a:buSzPts val="1600"/>
              <a:buChar char="-"/>
            </a:pPr>
            <a:r>
              <a:rPr lang="en" sz="1600"/>
              <a:t>Cannot process data but can be moved into primary memory then moved back</a:t>
            </a:r>
            <a:endParaRPr sz="1600"/>
          </a:p>
          <a:p>
            <a:pPr indent="-330200" lvl="0" marL="457200" rtl="0" algn="l">
              <a:spcBef>
                <a:spcPts val="0"/>
              </a:spcBef>
              <a:spcAft>
                <a:spcPts val="0"/>
              </a:spcAft>
              <a:buSzPts val="1600"/>
              <a:buChar char="-"/>
            </a:pPr>
            <a:r>
              <a:rPr lang="en" sz="1600"/>
              <a:t>Slower than primary memory but larger storage sizes</a:t>
            </a:r>
            <a:endParaRPr sz="1600"/>
          </a:p>
          <a:p>
            <a:pPr indent="0" lvl="0" marL="0" rtl="0" algn="l">
              <a:spcBef>
                <a:spcPts val="1200"/>
              </a:spcBef>
              <a:spcAft>
                <a:spcPts val="1200"/>
              </a:spcAft>
              <a:buNone/>
            </a:pPr>
            <a:r>
              <a:t/>
            </a:r>
            <a:endParaRPr/>
          </a:p>
        </p:txBody>
      </p:sp>
      <p:pic>
        <p:nvPicPr>
          <p:cNvPr id="153" name="Google Shape;153;p15"/>
          <p:cNvPicPr preferRelativeResize="0"/>
          <p:nvPr/>
        </p:nvPicPr>
        <p:blipFill>
          <a:blip r:embed="rId3">
            <a:alphaModFix/>
          </a:blip>
          <a:stretch>
            <a:fillRect/>
          </a:stretch>
        </p:blipFill>
        <p:spPr>
          <a:xfrm>
            <a:off x="258575" y="2982450"/>
            <a:ext cx="2352675" cy="1943100"/>
          </a:xfrm>
          <a:prstGeom prst="rect">
            <a:avLst/>
          </a:prstGeom>
          <a:noFill/>
          <a:ln>
            <a:noFill/>
          </a:ln>
        </p:spPr>
      </p:pic>
      <p:pic>
        <p:nvPicPr>
          <p:cNvPr id="154" name="Google Shape;154;p15"/>
          <p:cNvPicPr preferRelativeResize="0"/>
          <p:nvPr/>
        </p:nvPicPr>
        <p:blipFill>
          <a:blip r:embed="rId4">
            <a:alphaModFix/>
          </a:blip>
          <a:stretch>
            <a:fillRect/>
          </a:stretch>
        </p:blipFill>
        <p:spPr>
          <a:xfrm>
            <a:off x="1518775" y="1095550"/>
            <a:ext cx="2667000" cy="1714500"/>
          </a:xfrm>
          <a:prstGeom prst="rect">
            <a:avLst/>
          </a:prstGeom>
          <a:noFill/>
          <a:ln>
            <a:noFill/>
          </a:ln>
        </p:spPr>
      </p:pic>
      <p:pic>
        <p:nvPicPr>
          <p:cNvPr id="155" name="Google Shape;155;p15"/>
          <p:cNvPicPr preferRelativeResize="0"/>
          <p:nvPr/>
        </p:nvPicPr>
        <p:blipFill>
          <a:blip r:embed="rId5">
            <a:alphaModFix/>
          </a:blip>
          <a:stretch>
            <a:fillRect/>
          </a:stretch>
        </p:blipFill>
        <p:spPr>
          <a:xfrm>
            <a:off x="3093075" y="3022350"/>
            <a:ext cx="2537600" cy="1903200"/>
          </a:xfrm>
          <a:prstGeom prst="rect">
            <a:avLst/>
          </a:prstGeom>
          <a:noFill/>
          <a:ln>
            <a:noFill/>
          </a:ln>
        </p:spPr>
      </p:pic>
      <p:pic>
        <p:nvPicPr>
          <p:cNvPr id="156" name="Google Shape;156;p15"/>
          <p:cNvPicPr preferRelativeResize="0"/>
          <p:nvPr/>
        </p:nvPicPr>
        <p:blipFill>
          <a:blip r:embed="rId6">
            <a:alphaModFix/>
          </a:blip>
          <a:stretch>
            <a:fillRect/>
          </a:stretch>
        </p:blipFill>
        <p:spPr>
          <a:xfrm>
            <a:off x="6234600" y="2783050"/>
            <a:ext cx="2025594" cy="2115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 </a:t>
            </a:r>
            <a:r>
              <a:rPr lang="en"/>
              <a:t>Hierarchy</a:t>
            </a:r>
            <a:endParaRPr/>
          </a:p>
        </p:txBody>
      </p:sp>
      <p:sp>
        <p:nvSpPr>
          <p:cNvPr id="162" name="Google Shape;162;p16"/>
          <p:cNvSpPr txBox="1"/>
          <p:nvPr>
            <p:ph idx="1" type="body"/>
          </p:nvPr>
        </p:nvSpPr>
        <p:spPr>
          <a:xfrm>
            <a:off x="347400" y="1876350"/>
            <a:ext cx="4130100" cy="2061000"/>
          </a:xfrm>
          <a:prstGeom prst="rect">
            <a:avLst/>
          </a:prstGeom>
        </p:spPr>
        <p:txBody>
          <a:bodyPr anchorCtr="0" anchor="t" bIns="91425" lIns="91425" spcFirstLastPara="1" rIns="91425" wrap="square" tIns="91425">
            <a:normAutofit fontScale="92500"/>
          </a:bodyPr>
          <a:lstStyle/>
          <a:p>
            <a:pPr indent="-304958" lvl="0" marL="457200" rtl="0" algn="l">
              <a:spcBef>
                <a:spcPts val="0"/>
              </a:spcBef>
              <a:spcAft>
                <a:spcPts val="0"/>
              </a:spcAft>
              <a:buSzPct val="100000"/>
              <a:buChar char="-"/>
            </a:pPr>
            <a:r>
              <a:rPr lang="en"/>
              <a:t>Different types of memory, stored in different places</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Slowest on the bottom, fastest on the top in terms of access time</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Biggest in size on the bottom, smallest on the top</a:t>
            </a:r>
            <a:endParaRPr/>
          </a:p>
        </p:txBody>
      </p:sp>
      <p:pic>
        <p:nvPicPr>
          <p:cNvPr id="163" name="Google Shape;163;p16"/>
          <p:cNvPicPr preferRelativeResize="0"/>
          <p:nvPr/>
        </p:nvPicPr>
        <p:blipFill>
          <a:blip r:embed="rId3">
            <a:alphaModFix/>
          </a:blip>
          <a:stretch>
            <a:fillRect/>
          </a:stretch>
        </p:blipFill>
        <p:spPr>
          <a:xfrm>
            <a:off x="4661250" y="632700"/>
            <a:ext cx="3973900" cy="401786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Single User Contiguous Memory	</a:t>
            </a:r>
            <a:endParaRPr/>
          </a:p>
        </p:txBody>
      </p:sp>
      <p:sp>
        <p:nvSpPr>
          <p:cNvPr id="169" name="Google Shape;169;p17"/>
          <p:cNvSpPr txBox="1"/>
          <p:nvPr>
            <p:ph idx="1" type="body"/>
          </p:nvPr>
        </p:nvSpPr>
        <p:spPr>
          <a:xfrm>
            <a:off x="428975" y="1597800"/>
            <a:ext cx="3406800" cy="3273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All of memory can only accept one job at a time</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Once the process finishes, it is removed and the next process can be moved into RAM</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If the process is bigger than the maximum RAM size, the process is </a:t>
            </a:r>
            <a:r>
              <a:rPr lang="en"/>
              <a:t>unable</a:t>
            </a:r>
            <a:r>
              <a:rPr lang="en"/>
              <a:t> to run</a:t>
            </a:r>
            <a:endParaRPr/>
          </a:p>
        </p:txBody>
      </p:sp>
      <p:pic>
        <p:nvPicPr>
          <p:cNvPr id="170" name="Google Shape;170;p17"/>
          <p:cNvPicPr preferRelativeResize="0"/>
          <p:nvPr/>
        </p:nvPicPr>
        <p:blipFill>
          <a:blip r:embed="rId3">
            <a:alphaModFix/>
          </a:blip>
          <a:stretch>
            <a:fillRect/>
          </a:stretch>
        </p:blipFill>
        <p:spPr>
          <a:xfrm>
            <a:off x="4238950" y="1881776"/>
            <a:ext cx="4253099" cy="2989926"/>
          </a:xfrm>
          <a:prstGeom prst="rect">
            <a:avLst/>
          </a:prstGeom>
          <a:noFill/>
          <a:ln>
            <a:noFill/>
          </a:ln>
        </p:spPr>
      </p:pic>
      <p:pic>
        <p:nvPicPr>
          <p:cNvPr id="171" name="Google Shape;171;p17"/>
          <p:cNvPicPr preferRelativeResize="0"/>
          <p:nvPr/>
        </p:nvPicPr>
        <p:blipFill>
          <a:blip r:embed="rId4">
            <a:alphaModFix/>
          </a:blip>
          <a:stretch>
            <a:fillRect/>
          </a:stretch>
        </p:blipFill>
        <p:spPr>
          <a:xfrm>
            <a:off x="7034925" y="214725"/>
            <a:ext cx="1495750" cy="1996900"/>
          </a:xfrm>
          <a:prstGeom prst="rect">
            <a:avLst/>
          </a:prstGeom>
          <a:noFill/>
          <a:ln>
            <a:noFill/>
          </a:ln>
        </p:spPr>
      </p:pic>
      <p:pic>
        <p:nvPicPr>
          <p:cNvPr id="172" name="Google Shape;172;p17"/>
          <p:cNvPicPr preferRelativeResize="0"/>
          <p:nvPr/>
        </p:nvPicPr>
        <p:blipFill>
          <a:blip r:embed="rId5">
            <a:alphaModFix/>
          </a:blip>
          <a:stretch>
            <a:fillRect/>
          </a:stretch>
        </p:blipFill>
        <p:spPr>
          <a:xfrm>
            <a:off x="5132100" y="967675"/>
            <a:ext cx="1902820" cy="914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Fixed Partitions</a:t>
            </a:r>
            <a:endParaRPr/>
          </a:p>
        </p:txBody>
      </p:sp>
      <p:sp>
        <p:nvSpPr>
          <p:cNvPr id="178" name="Google Shape;178;p18"/>
          <p:cNvSpPr txBox="1"/>
          <p:nvPr>
            <p:ph idx="1" type="body"/>
          </p:nvPr>
        </p:nvSpPr>
        <p:spPr>
          <a:xfrm>
            <a:off x="4972725" y="1235975"/>
            <a:ext cx="3686100" cy="36948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To store multiple processes in main memory, one of the early techniques used was fixed partitions</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Fixed partitions sizes are </a:t>
            </a:r>
            <a:r>
              <a:rPr lang="en" sz="1500"/>
              <a:t>unchangeable and are made before execution or during system configure</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Uses a partition memory table and contiguous allocation</a:t>
            </a:r>
            <a:endParaRPr sz="1500"/>
          </a:p>
        </p:txBody>
      </p:sp>
      <p:pic>
        <p:nvPicPr>
          <p:cNvPr id="179" name="Google Shape;179;p18"/>
          <p:cNvPicPr preferRelativeResize="0"/>
          <p:nvPr/>
        </p:nvPicPr>
        <p:blipFill rotWithShape="1">
          <a:blip r:embed="rId3">
            <a:alphaModFix/>
          </a:blip>
          <a:srcRect b="8512" l="11768" r="59776" t="7615"/>
          <a:stretch/>
        </p:blipFill>
        <p:spPr>
          <a:xfrm>
            <a:off x="330625" y="1307850"/>
            <a:ext cx="2228626" cy="3694899"/>
          </a:xfrm>
          <a:prstGeom prst="rect">
            <a:avLst/>
          </a:prstGeom>
          <a:noFill/>
          <a:ln>
            <a:noFill/>
          </a:ln>
        </p:spPr>
      </p:pic>
      <p:pic>
        <p:nvPicPr>
          <p:cNvPr id="180" name="Google Shape;180;p18"/>
          <p:cNvPicPr preferRelativeResize="0"/>
          <p:nvPr/>
        </p:nvPicPr>
        <p:blipFill rotWithShape="1">
          <a:blip r:embed="rId4">
            <a:alphaModFix/>
          </a:blip>
          <a:srcRect b="9014" l="12150" r="60273" t="8128"/>
          <a:stretch/>
        </p:blipFill>
        <p:spPr>
          <a:xfrm>
            <a:off x="2816275" y="1307848"/>
            <a:ext cx="2186141" cy="3694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Dynamic Partitions</a:t>
            </a:r>
            <a:endParaRPr/>
          </a:p>
        </p:txBody>
      </p:sp>
      <p:sp>
        <p:nvSpPr>
          <p:cNvPr id="186" name="Google Shape;186;p19"/>
          <p:cNvSpPr txBox="1"/>
          <p:nvPr>
            <p:ph idx="1" type="body"/>
          </p:nvPr>
        </p:nvSpPr>
        <p:spPr>
          <a:xfrm>
            <a:off x="743050" y="1567550"/>
            <a:ext cx="28758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Still stored contiguously, but processes are granted the amount of memory they request</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Memory is not wasted!</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Issue arises when deallocating processes </a:t>
            </a:r>
            <a:endParaRPr/>
          </a:p>
        </p:txBody>
      </p:sp>
      <p:pic>
        <p:nvPicPr>
          <p:cNvPr id="187" name="Google Shape;187;p19"/>
          <p:cNvPicPr preferRelativeResize="0"/>
          <p:nvPr/>
        </p:nvPicPr>
        <p:blipFill>
          <a:blip r:embed="rId3">
            <a:alphaModFix/>
          </a:blip>
          <a:stretch>
            <a:fillRect/>
          </a:stretch>
        </p:blipFill>
        <p:spPr>
          <a:xfrm>
            <a:off x="3771300" y="1460250"/>
            <a:ext cx="5220301" cy="313121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with Single User Contiguous Memory, Fixed Partitions, and Dynamic Partitions</a:t>
            </a:r>
            <a:endParaRPr/>
          </a:p>
        </p:txBody>
      </p:sp>
      <p:sp>
        <p:nvSpPr>
          <p:cNvPr id="193" name="Google Shape;193;p20"/>
          <p:cNvSpPr txBox="1"/>
          <p:nvPr>
            <p:ph idx="1" type="body"/>
          </p:nvPr>
        </p:nvSpPr>
        <p:spPr>
          <a:xfrm>
            <a:off x="1065900" y="2146600"/>
            <a:ext cx="4608300" cy="22248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Main memory has to store the entire process</a:t>
            </a:r>
            <a:endParaRPr sz="1600"/>
          </a:p>
          <a:p>
            <a:pPr indent="0" lvl="0" marL="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Can only store processes contiguously</a:t>
            </a:r>
            <a:endParaRPr sz="1600"/>
          </a:p>
          <a:p>
            <a:pPr indent="0" lvl="0" marL="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Slow and inefficient</a:t>
            </a:r>
            <a:endParaRPr sz="1600"/>
          </a:p>
        </p:txBody>
      </p:sp>
      <p:pic>
        <p:nvPicPr>
          <p:cNvPr id="194" name="Google Shape;194;p20"/>
          <p:cNvPicPr preferRelativeResize="0"/>
          <p:nvPr/>
        </p:nvPicPr>
        <p:blipFill>
          <a:blip r:embed="rId3">
            <a:alphaModFix/>
          </a:blip>
          <a:stretch>
            <a:fillRect/>
          </a:stretch>
        </p:blipFill>
        <p:spPr>
          <a:xfrm>
            <a:off x="5973406" y="1314450"/>
            <a:ext cx="2634875" cy="3641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Life Before Virtual Memory</a:t>
            </a:r>
            <a:endParaRPr/>
          </a:p>
        </p:txBody>
      </p:sp>
      <p:sp>
        <p:nvSpPr>
          <p:cNvPr id="200" name="Google Shape;200;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Life before Virtual Memory was primarily dictated by RAM and secondary memory (1)</a:t>
            </a:r>
            <a:endParaRPr sz="1600"/>
          </a:p>
          <a:p>
            <a:pPr indent="0" lvl="0" marL="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At this time, computer memory was very expensive (1940s and 1950s)</a:t>
            </a:r>
            <a:endParaRPr sz="1600"/>
          </a:p>
          <a:p>
            <a:pPr indent="0" lvl="0" marL="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The solution to getting around using more memory than was </a:t>
            </a:r>
            <a:r>
              <a:rPr lang="en" sz="1600"/>
              <a:t>currently</a:t>
            </a:r>
            <a:r>
              <a:rPr lang="en" sz="1600"/>
              <a:t> available was called </a:t>
            </a:r>
            <a:r>
              <a:rPr b="1" lang="en" sz="1600"/>
              <a:t>overlaying </a:t>
            </a:r>
            <a:r>
              <a:rPr lang="en" sz="1600"/>
              <a:t>(1)</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